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75" r:id="rId11"/>
    <p:sldId id="265" r:id="rId12"/>
    <p:sldId id="274" r:id="rId13"/>
    <p:sldId id="266" r:id="rId14"/>
    <p:sldId id="276" r:id="rId15"/>
    <p:sldId id="267" r:id="rId16"/>
    <p:sldId id="277" r:id="rId17"/>
    <p:sldId id="268" r:id="rId18"/>
    <p:sldId id="278" r:id="rId19"/>
    <p:sldId id="269" r:id="rId20"/>
    <p:sldId id="279" r:id="rId21"/>
    <p:sldId id="270" r:id="rId22"/>
    <p:sldId id="280" r:id="rId23"/>
    <p:sldId id="271" r:id="rId24"/>
    <p:sldId id="281" r:id="rId25"/>
    <p:sldId id="264" r:id="rId26"/>
    <p:sldId id="296" r:id="rId27"/>
    <p:sldId id="287" r:id="rId28"/>
    <p:sldId id="297" r:id="rId29"/>
    <p:sldId id="289" r:id="rId30"/>
    <p:sldId id="298" r:id="rId31"/>
    <p:sldId id="291" r:id="rId32"/>
    <p:sldId id="299" r:id="rId33"/>
    <p:sldId id="293" r:id="rId34"/>
    <p:sldId id="301" r:id="rId35"/>
    <p:sldId id="295" r:id="rId36"/>
    <p:sldId id="300" r:id="rId37"/>
    <p:sldId id="302" r:id="rId38"/>
    <p:sldId id="303" r:id="rId39"/>
    <p:sldId id="304" r:id="rId40"/>
    <p:sldId id="305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4D9D7-A210-C04D-B931-B1DF40379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808CBD-82E9-3F31-863F-8FAB1E4D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2835A-4DF4-4A26-2AF7-6F2409FF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04BF2F-D749-B148-1228-2C807697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AE1ACA-0393-6622-63CE-D8462E68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5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B713AA-2D6B-648F-2738-319726E4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91455F-9254-7190-B1C3-38E2693AC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3542C-D832-2554-E886-1AFA9576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6392D6-9FD9-ED7E-CE50-FAA1F27C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A4345D-02C2-406A-AACE-1974D481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916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D95BA78-B042-51DC-A414-8BBB038DDA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6B3906D-35D8-82C0-5503-74D8B1FC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91E3CD-4C82-7A60-45D4-74C0233D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456197-A8AD-25A1-7B7E-E2092C21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67932B-FE2E-0E54-B90D-5B2DF5EB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62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FDC09-498F-FBA6-56ED-5E7D60F3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7943DB-BFAB-3425-EF00-4C8FBC13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46E9E0-1E56-4221-C235-325F5C8C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2F1467-97A7-27B6-69F7-A940D45F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D871D-6E72-4771-A3BD-9BE1598B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42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869216-C56C-FACA-DBB4-B3946AE9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E87E54-376A-C3DF-3E38-CB282622F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61A811-E2C7-D633-3E32-C9E93A7D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77C1A0-B130-06B3-2BA2-07D458F36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9FF817-46C3-8B12-7399-0119857A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66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CB21D-9FC1-9CEC-4804-6379ACBF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F2BA3F-ADAE-08F5-229A-EB8A07057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5AA806-05D9-0488-7B86-52956497C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BFEDC5-AC6B-7EDC-26F1-F128055D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5D2BDF-2B51-19BE-0F7F-CB05FFB5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360CBB-40F1-F9AF-AAB9-FF345962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5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FA2CD9-D830-EFAA-C78E-D7EA0763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562096-EA9D-1B05-25CD-B8743EEA9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037283-2B94-9676-9F20-13BFBF422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98F4B6-C7BD-7531-C5F0-689C5DF0E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CFDB30-0455-B8AA-4398-7BA3030D0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98C04F7-E516-9D1E-C8EB-34A9F074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A582F2-2444-D0A8-1C1B-B5460558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902B2F3-DA5E-A6B2-6569-170B5196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52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799AE-3302-A47F-BB07-3DEC2BD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E8DCDD-EE6A-D01A-CFA7-CB7BA332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1AD78BD-7CAD-CB82-9596-D1860891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A46245E-E4C8-3A91-711F-4B0C4700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32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9588971-6BA9-4E24-C77B-A9D3CF14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B1680CF-ECAB-D726-2810-A1096229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B91689-87C9-0635-9AFA-0AF403B9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34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753094-F39B-61A7-B04A-B2E7A2F0F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0D2891-2EEA-0183-48F3-CFC59EA6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FA37D87-59E7-CBCB-7C3D-15BE9A383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8DCA18-BD1D-9F57-543E-3B8BFD46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D5F0E0-9BFA-9259-5FB4-E719E147B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F97686-4A72-C9B8-9389-E9BAC284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05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49E340-733C-1A7C-7DB0-A98EC857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EFDBA9-0A57-F0E4-CE2E-565740FE7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AF371E-9692-5714-BB1C-289E5CF17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971B4D-FAC2-3D41-A3A7-85F9F72D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DBD08E-DBB4-5F75-D7C8-B7195CED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940A38-9CEF-FFCB-5614-CA16EB3A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24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D34A90-711B-1D0B-FFCC-2C964F35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EDD022-4A71-1F78-ABDE-D44193EEC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EDA574-25B6-4441-E779-B85A6A34A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2759DD-05B8-4161-9BCE-4792BA6E0C0B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6D8184-6F07-5039-8B1C-23E8E0918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707965-876C-E08A-FDF8-3E30FA297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945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10D58D6-CD19-30FB-773B-1DD11BD62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32984"/>
            <a:ext cx="9144000" cy="1147813"/>
          </a:xfrm>
        </p:spPr>
        <p:txBody>
          <a:bodyPr/>
          <a:lstStyle/>
          <a:p>
            <a:r>
              <a:rPr lang="it-IT" dirty="0"/>
              <a:t>Giacomo Pierbattista, Martin Tomassi</a:t>
            </a:r>
          </a:p>
        </p:txBody>
      </p:sp>
      <p:pic>
        <p:nvPicPr>
          <p:cNvPr id="5" name="Immagine 4" descr="Immagine che contiene test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30B7B0F5-9839-2861-EC74-7136E378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8" b="21874"/>
          <a:stretch/>
        </p:blipFill>
        <p:spPr>
          <a:xfrm>
            <a:off x="4321865" y="1809550"/>
            <a:ext cx="3548269" cy="21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0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380E-6216-42B5-74C4-DA3AD7AE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91872B0-DE44-E3E0-A382-A547941B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85CE9374-88C6-2E8C-0057-ADC64522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215EA607-9806-E3C1-67FE-D7AACC27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ADF3DE9-C018-E496-58C9-F137F760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08ECD0CA-AC3F-4D4B-14DE-4DF2CA110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7E1D107B-8C7F-01CE-24CD-E9BC65620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grafica, veicolo&#10;&#10;Il contenuto generato dall'IA potrebbe non essere corretto.">
            <a:extLst>
              <a:ext uri="{FF2B5EF4-FFF2-40B4-BE49-F238E27FC236}">
                <a16:creationId xmlns:a16="http://schemas.microsoft.com/office/drawing/2014/main" id="{BCE837F8-20C7-0B43-B060-B6C1618C0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61A61-6236-7FD8-072D-33FE0A6E7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371C8F9-63C1-B9EE-CE97-748795E0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6DF01CE-3161-4B3C-25A8-3D4B0E5D1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82BAED2-9EF8-A4B0-AB63-67159799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DF8B-A1B6-09BD-4DA7-758243F6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CFABE6F-A5BC-CCCC-7F2A-A33D01C8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D89BB70-4F9E-F7B1-5F14-A06EA2F1B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72AFC3B-3FA9-D0D7-9065-B6BE637F0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  <p:pic>
        <p:nvPicPr>
          <p:cNvPr id="3" name="Immagine 2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9799318-EAA5-2D30-CFA2-854BC97E6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C03EB92-BC67-D94A-4904-E77DFA9D5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1AC94-B1A6-2705-5E36-271F3AAC3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F03C808-FF99-AAEE-D567-9FFFAB29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E19A005-5AF0-6A73-967C-9B8B8852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2A2F4FE-08BE-0D64-B5F3-21386FC4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40F50AC-9684-ABAF-4840-D896B6826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81DB-FB5A-607F-3363-4946C9EE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2E21713-5C29-5CB3-6B4C-4F1CEFA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971BE5A-3C2B-1E2C-D86B-E739E16B4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3580E52-AD15-F137-A3D0-7C71D3989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4ACDD2CC-7351-3A05-AEE6-DA74F74A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7E66376-6088-9C73-2116-24ABEBF56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80" y="1015998"/>
            <a:ext cx="2486822" cy="5384799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ED51F8D-BE18-ABA4-7CE2-D5516FE0B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34" y="1015998"/>
            <a:ext cx="2486823" cy="5384799"/>
          </a:xfrm>
          <a:prstGeom prst="rect">
            <a:avLst/>
          </a:prstGeom>
        </p:spPr>
      </p:pic>
      <p:pic>
        <p:nvPicPr>
          <p:cNvPr id="11" name="Immagine 10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26DC55C-34F6-1AB8-D7D8-E267EC105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18" y="1015998"/>
            <a:ext cx="2486822" cy="53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0702-7569-60D9-5AA7-609D16B46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CFA8F6BD-2B3B-3561-6FCE-93C1E05B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A940B1FA-212B-EA9A-66F2-1F29F7FF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92500A9-00AD-5DB7-0DC8-02E83486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45220865-4AD3-BD8B-810A-2F1A187A5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7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1B1C-00D1-65D6-241F-E892174A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C67FF32-FA57-C265-1E10-221B7DA4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C307BEDD-37A6-4288-A9B5-A5A4EFD48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8B6C64E-6F54-7D36-F2DF-F3F056B75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BE1598A5-331D-4864-C862-B9E61C357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922E79B4-DA82-DA39-A7AD-6B8AC915A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26" y="844060"/>
            <a:ext cx="1821483" cy="5556737"/>
          </a:xfrm>
          <a:prstGeom prst="rect">
            <a:avLst/>
          </a:prstGeom>
        </p:spPr>
      </p:pic>
      <p:pic>
        <p:nvPicPr>
          <p:cNvPr id="6" name="Immagine 5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6A245F27-C9FE-4989-C46F-B7A6BBB25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02" y="1162147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2CAAAB8-85F3-7CD6-9106-98B46BD84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89" y="844060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0658-111C-5778-B123-2552C678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822232-AC34-4E56-4599-4E751471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EFD0134-1022-EEC4-50A2-559BA92F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A91D260-6120-BAA0-3658-4CDC687D0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00" y="1059801"/>
            <a:ext cx="2374907" cy="557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73971-25BF-7A5C-C509-2D955B26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A5135662-19B8-6B4B-1DA9-1B319E08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7FCDB93-AB0A-7323-4F08-46D6F0EF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3C7281E1-1CB2-D76A-8DCD-9F7EE540C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, software, design&#10;&#10;Il contenuto generato dall'IA potrebbe non essere corretto.">
            <a:extLst>
              <a:ext uri="{FF2B5EF4-FFF2-40B4-BE49-F238E27FC236}">
                <a16:creationId xmlns:a16="http://schemas.microsoft.com/office/drawing/2014/main" id="{F6A396F6-3E20-F9DE-13D2-7B1A0E181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62" y="992043"/>
            <a:ext cx="2403781" cy="5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6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F293-514C-D72E-DB5E-F1088DDB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C30ABF-C797-58D9-1FEE-87DAECE6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A17A9FFD-9BA0-FEB0-AFB1-93405B5F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E7F09AF6-6723-020B-0C68-037A9A2B5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930A0C9F-B853-3B70-64B5-06415D66F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9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5E550-8371-9385-5B09-187A4EF6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Scopo dell’app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5C396C-8B0D-2691-71C3-4690830E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it-IT" dirty="0" err="1"/>
              <a:t>Kickify</a:t>
            </a:r>
            <a:r>
              <a:rPr lang="it-IT" dirty="0"/>
              <a:t> è una app di e-commerce specializzato in sneakers, in cui gli utenti</a:t>
            </a:r>
            <a:br>
              <a:rPr lang="it-IT" dirty="0"/>
            </a:br>
            <a:r>
              <a:rPr lang="it-IT" dirty="0"/>
              <a:t>possono esplorare le ultime tendenze.</a:t>
            </a:r>
          </a:p>
          <a:p>
            <a:pPr lvl="1" fontAlgn="base"/>
            <a:endParaRPr lang="it-IT" sz="800" dirty="0"/>
          </a:p>
          <a:p>
            <a:pPr fontAlgn="base"/>
            <a:r>
              <a:rPr lang="it-IT" dirty="0"/>
              <a:t>Realizzata seguendo lo stile </a:t>
            </a:r>
            <a:r>
              <a:rPr lang="it-IT" dirty="0" err="1"/>
              <a:t>Material</a:t>
            </a:r>
            <a:r>
              <a:rPr lang="it-IT" dirty="0"/>
              <a:t> Design 3 e l’architettura MVVM</a:t>
            </a:r>
          </a:p>
          <a:p>
            <a:pPr lvl="1" fontAlgn="base"/>
            <a:endParaRPr lang="it-IT" sz="1200" dirty="0"/>
          </a:p>
          <a:p>
            <a:pPr fontAlgn="base"/>
            <a:r>
              <a:rPr lang="it-IT" dirty="0"/>
              <a:t>Gli utenti possono:</a:t>
            </a:r>
          </a:p>
          <a:p>
            <a:pPr lvl="1" fontAlgn="base"/>
            <a:r>
              <a:rPr lang="it-IT" dirty="0"/>
              <a:t>accedere tramite il loro account Google oppure registrarsi con email e password</a:t>
            </a:r>
          </a:p>
          <a:p>
            <a:pPr lvl="1" fontAlgn="base"/>
            <a:r>
              <a:rPr lang="it-IT" dirty="0"/>
              <a:t>aggiungere i prodotti desiderati alla propria wishlist</a:t>
            </a:r>
          </a:p>
          <a:p>
            <a:pPr lvl="1" fontAlgn="base"/>
            <a:r>
              <a:rPr lang="it-IT" dirty="0"/>
              <a:t>visualizzare i dettagli dei singoli prodotti e aggiungere recensioni ai prodotti</a:t>
            </a:r>
          </a:p>
          <a:p>
            <a:pPr lvl="1" fontAlgn="base"/>
            <a:r>
              <a:rPr lang="it-IT" dirty="0"/>
              <a:t>cercare i prodotti per nome e/o applicare filtri alla ricerca</a:t>
            </a:r>
          </a:p>
          <a:p>
            <a:pPr lvl="1" fontAlgn="base"/>
            <a:r>
              <a:rPr lang="it-IT" dirty="0"/>
              <a:t>tracciare lo stato degli ordini effettuati</a:t>
            </a:r>
          </a:p>
          <a:p>
            <a:pPr lvl="1" fontAlgn="base"/>
            <a:r>
              <a:rPr lang="it-IT" dirty="0"/>
              <a:t>ricevere notifiche in app e </a:t>
            </a:r>
            <a:r>
              <a:rPr lang="it-IT" dirty="0" err="1"/>
              <a:t>push</a:t>
            </a:r>
            <a:r>
              <a:rPr lang="it-IT" dirty="0"/>
              <a:t> (se abilitate) riguardanti offerte, stato dell’ordine…</a:t>
            </a:r>
          </a:p>
          <a:p>
            <a:pPr lvl="1" fontAlgn="base"/>
            <a:r>
              <a:rPr lang="it-IT" dirty="0"/>
              <a:t>impostare come foto profilo un’immagine selezionata dalla memoria del dispositivo oppure </a:t>
            </a:r>
            <a:br>
              <a:rPr lang="it-IT" dirty="0"/>
            </a:br>
            <a:r>
              <a:rPr lang="it-IT" dirty="0"/>
              <a:t>scattare una foto al momento all’interno dell’app</a:t>
            </a:r>
          </a:p>
          <a:p>
            <a:pPr lvl="1" fontAlgn="base"/>
            <a:r>
              <a:rPr lang="it-IT" dirty="0"/>
              <a:t>gestire gli indirizzi di spedizione e i metodi di pagamento</a:t>
            </a:r>
          </a:p>
          <a:p>
            <a:pPr lvl="1" fontAlgn="base"/>
            <a:r>
              <a:rPr lang="it-IT" dirty="0"/>
              <a:t>impostare come lingua dell’app inglese (default), italiano o spagnolo</a:t>
            </a:r>
          </a:p>
          <a:p>
            <a:pPr lvl="1" fontAlgn="base"/>
            <a:r>
              <a:rPr lang="it-IT" dirty="0"/>
              <a:t>abilitare lo sblocco dell’app con impronta digitale o Face ID, se disponibili nel dispositivo</a:t>
            </a:r>
          </a:p>
          <a:p>
            <a:pPr lvl="1" fontAlgn="base"/>
            <a:r>
              <a:rPr lang="it-IT" dirty="0"/>
              <a:t>selezionare il tema dell’app (chiaro/scuro/sistema)</a:t>
            </a:r>
          </a:p>
          <a:p>
            <a:pPr lvl="1" fontAlgn="base"/>
            <a:r>
              <a:rPr lang="it-IT" dirty="0"/>
              <a:t>effettuare il logout, se necessario.</a:t>
            </a:r>
          </a:p>
          <a:p>
            <a:pPr lvl="1" fontAlgn="base"/>
            <a:endParaRPr lang="it-IT" dirty="0"/>
          </a:p>
          <a:p>
            <a:pPr marL="274320" lvl="1" indent="0" fontAlgn="base">
              <a:buNone/>
            </a:pPr>
            <a:r>
              <a:rPr lang="it-IT" dirty="0"/>
              <a:t>È stato implementato un sistema di gamification basato su "</a:t>
            </a:r>
            <a:r>
              <a:rPr lang="it-IT" dirty="0" err="1"/>
              <a:t>achievements</a:t>
            </a:r>
            <a:r>
              <a:rPr lang="it-IT" dirty="0"/>
              <a:t>" da sbloccare eseguendo delle azioni.</a:t>
            </a:r>
          </a:p>
        </p:txBody>
      </p:sp>
    </p:spTree>
    <p:extLst>
      <p:ext uri="{BB962C8B-B14F-4D97-AF65-F5344CB8AC3E}">
        <p14:creationId xmlns:p14="http://schemas.microsoft.com/office/powerpoint/2010/main" val="393673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F303-98B3-31A9-0FB8-C81203D1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4E95DE7-BBAB-8564-5F9C-3FF80A03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AB48A10-7569-7D02-620D-2D034EE6E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97EDD306-8A02-42C4-651B-32B386746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1227F00D-14F7-31C8-E27A-879B52362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  <p:pic>
        <p:nvPicPr>
          <p:cNvPr id="3" name="Immagine 2" descr="Immagine che contiene testo, schermata, multimediale, Cellulare&#10;&#10;Il contenuto generato dall'IA potrebbe non essere corretto.">
            <a:extLst>
              <a:ext uri="{FF2B5EF4-FFF2-40B4-BE49-F238E27FC236}">
                <a16:creationId xmlns:a16="http://schemas.microsoft.com/office/drawing/2014/main" id="{EDDA5548-74C1-63B8-46A8-347EA1990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4" y="1160560"/>
            <a:ext cx="2466931" cy="5341727"/>
          </a:xfrm>
          <a:prstGeom prst="rect">
            <a:avLst/>
          </a:prstGeom>
        </p:spPr>
      </p:pic>
      <p:pic>
        <p:nvPicPr>
          <p:cNvPr id="6" name="Immagine 5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0A178321-73AD-70AB-90A7-EDE84FC35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7"/>
          </a:xfrm>
          <a:prstGeom prst="rect">
            <a:avLst/>
          </a:prstGeom>
        </p:spPr>
      </p:pic>
      <p:pic>
        <p:nvPicPr>
          <p:cNvPr id="11" name="Immagine 10" descr="Immagine che contiene testo, schermata, aeromobile, veicolo&#10;&#10;Il contenuto generato dall'IA potrebbe non essere corretto.">
            <a:extLst>
              <a:ext uri="{FF2B5EF4-FFF2-40B4-BE49-F238E27FC236}">
                <a16:creationId xmlns:a16="http://schemas.microsoft.com/office/drawing/2014/main" id="{CF21C383-C998-FF8A-92B9-CA7CF4758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8A151-CB7A-D975-E491-04457D10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BFC43CAA-B4A9-3811-3091-F324293A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elettronica, schermata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B9DE8BA-2F82-B63E-73AD-B77C2722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E0A5452-0FDA-4FC9-880E-4AA83079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537" y="844062"/>
            <a:ext cx="2083152" cy="5755055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5576142-5480-0834-6725-0B9452193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5" y="844062"/>
            <a:ext cx="2657815" cy="57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0410-91F2-73AB-6E86-BFCBF601B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86BAD4ED-051B-314A-6AAE-9BEEAF84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7" name="Immagine 6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95AAB3A0-7ABE-E420-12C9-78C39654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0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56D7751-7DB5-AA7C-B780-1758E1E05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96" y="844062"/>
            <a:ext cx="2070918" cy="5721257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3CFAD35-182A-8DC2-BF21-2156F43C7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5" y="877860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9F813-446E-F42E-7660-8CFDE41F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9D3E8CB-7AEA-20D3-3F58-C07BD034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661BB88-4821-454C-A60D-F7A5001EB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4AF4C47F-33FB-4402-BF6A-4F4EB397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7EDDF9F-5117-3D91-0EBF-EA26FB3F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3FBD5-D9CF-C941-699A-AF5F23DC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070645F-7B78-4DFC-6F04-94397D99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C5D6BB49-BD80-9D70-F46B-D9B164FE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A33A0535-9D75-F43A-DA0E-FA1D84D72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557ADC82-56F3-EC91-D9A2-20E79AB71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FD7E994F-87B8-0E2A-29DD-91BAA0DEE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2" y="877859"/>
            <a:ext cx="2657815" cy="5755055"/>
          </a:xfrm>
          <a:prstGeom prst="rect">
            <a:avLst/>
          </a:prstGeom>
        </p:spPr>
      </p:pic>
      <p:pic>
        <p:nvPicPr>
          <p:cNvPr id="6" name="Immagine 5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7F599BC-8756-3E5B-BA2E-CDFA3910D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58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6498529-84DE-AE04-D592-6351E3430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265D-AF62-084B-F365-1AA602B0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1801CC9-B268-B183-F3E9-E5C6818F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97A25D4A-8A30-3590-29EE-03ECDDE6B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766294"/>
            <a:ext cx="2686658" cy="5970351"/>
          </a:xfrm>
          <a:prstGeom prst="rect">
            <a:avLst/>
          </a:prstGeom>
        </p:spPr>
      </p:pic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0592B02-5D8F-7813-FE2B-F4036D90B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71" y="766293"/>
            <a:ext cx="2686658" cy="5970351"/>
          </a:xfrm>
          <a:prstGeom prst="rect">
            <a:avLst/>
          </a:prstGeom>
        </p:spPr>
      </p:pic>
      <p:pic>
        <p:nvPicPr>
          <p:cNvPr id="8" name="Immagine 7" descr="Immagine che contiene testo, schermata, scarpa da ginnastica, calzature&#10;&#10;Il contenuto generato dall'IA potrebbe non essere corretto.">
            <a:extLst>
              <a:ext uri="{FF2B5EF4-FFF2-40B4-BE49-F238E27FC236}">
                <a16:creationId xmlns:a16="http://schemas.microsoft.com/office/drawing/2014/main" id="{439B79AD-987B-3B39-4D01-E2184003B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82" y="766292"/>
            <a:ext cx="2686658" cy="59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17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C1604-EDB6-6B6B-A034-9AE200F1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6957FC4B-3F97-595B-9300-F4FB2608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C27F99C5-CDC7-AA56-0C81-1187710E8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3" y="766295"/>
            <a:ext cx="2686658" cy="5970351"/>
          </a:xfrm>
          <a:prstGeom prst="rect">
            <a:avLst/>
          </a:prstGeom>
        </p:spPr>
      </p:pic>
      <p:pic>
        <p:nvPicPr>
          <p:cNvPr id="10" name="Immagine 9" descr="Immagine che contiene testo,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1ADAA53E-084B-A37B-2D3F-4F975B958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71" y="766295"/>
            <a:ext cx="2686658" cy="5970352"/>
          </a:xfrm>
          <a:prstGeom prst="rect">
            <a:avLst/>
          </a:prstGeom>
        </p:spPr>
      </p:pic>
      <p:pic>
        <p:nvPicPr>
          <p:cNvPr id="12" name="Immagine 11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728E9B3-BE8C-97FD-E0A0-C3C72DD2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82" y="766295"/>
            <a:ext cx="2686658" cy="59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3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2D26-EC79-710B-6A17-9A4E9A4F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0284E4F-68CB-47F9-25A1-8A0A4C99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EAFD00D-CB2C-F8D0-9B46-DB5F44081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48" y="766291"/>
            <a:ext cx="2686658" cy="5970350"/>
          </a:xfrm>
          <a:prstGeom prst="rect">
            <a:avLst/>
          </a:prstGeom>
        </p:spPr>
      </p:pic>
      <p:pic>
        <p:nvPicPr>
          <p:cNvPr id="7" name="Immagine 6" descr="Immagine che contiene testo, schermata, Carattere, Cellulare&#10;&#10;Il contenuto generato dall'IA potrebbe non essere corretto.">
            <a:extLst>
              <a:ext uri="{FF2B5EF4-FFF2-40B4-BE49-F238E27FC236}">
                <a16:creationId xmlns:a16="http://schemas.microsoft.com/office/drawing/2014/main" id="{2F159EDA-5F2E-577D-2BDA-D3F870456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93" y="766287"/>
            <a:ext cx="2686659" cy="59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3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CF4C-1903-989B-2420-5E05D3D7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64C973B9-7EB5-82E5-7C61-7BE42FFA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335E220-4B14-FF7A-F331-FE7A4526E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10" y="766295"/>
            <a:ext cx="2686659" cy="5970354"/>
          </a:xfrm>
          <a:prstGeom prst="rect">
            <a:avLst/>
          </a:prstGeom>
        </p:spPr>
      </p:pic>
      <p:pic>
        <p:nvPicPr>
          <p:cNvPr id="5" name="Immagine 4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D2DACA32-0E4A-3E47-033E-10D3F700E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17" y="766295"/>
            <a:ext cx="2686659" cy="59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98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24BA-B1D2-6A22-8B7B-0D96434B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1E8B064-7EDE-5EB5-ED66-00EA9F686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B664197-9946-2671-9FA0-FF37FA857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59" y="766288"/>
            <a:ext cx="2686660" cy="5970356"/>
          </a:xfrm>
          <a:prstGeom prst="rect">
            <a:avLst/>
          </a:prstGeom>
        </p:spPr>
      </p:pic>
      <p:pic>
        <p:nvPicPr>
          <p:cNvPr id="6" name="Immagine 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633A047-7589-50D2-3DF1-A5C036E02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26" y="766288"/>
            <a:ext cx="2686660" cy="59703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1E2C6D4-D9EA-41C3-5ABC-28A30C28B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93" y="766288"/>
            <a:ext cx="2686659" cy="59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5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EF8C-32F3-9129-306B-E6B1D20BC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CC1DB-F0E0-524D-1C37-E11CBA8B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75953C-2D7D-56CD-0CD8-DB597E41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/>
          </a:bodyPr>
          <a:lstStyle/>
          <a:p>
            <a:pPr fontAlgn="base"/>
            <a:r>
              <a:rPr lang="it-IT" sz="2400" b="1" dirty="0"/>
              <a:t>Autenticazione Utente:</a:t>
            </a:r>
            <a:endParaRPr lang="it-IT" sz="2400" dirty="0"/>
          </a:p>
          <a:p>
            <a:pPr lvl="1" fontAlgn="base"/>
            <a:r>
              <a:rPr lang="it-IT" sz="2200" dirty="0"/>
              <a:t>Supporto completo per </a:t>
            </a:r>
            <a:r>
              <a:rPr lang="it-IT" sz="2200" b="1" dirty="0"/>
              <a:t>Login, Registrazione</a:t>
            </a:r>
            <a:r>
              <a:rPr lang="it-IT" sz="2200" dirty="0"/>
              <a:t> di nuovi account e </a:t>
            </a:r>
            <a:br>
              <a:rPr lang="it-IT" sz="2200" dirty="0"/>
            </a:br>
            <a:r>
              <a:rPr lang="it-IT" sz="2200" b="1" dirty="0"/>
              <a:t>Recupero password dimenticata</a:t>
            </a:r>
            <a:r>
              <a:rPr lang="it-IT" sz="2200" dirty="0"/>
              <a:t> con OTP inviato via email.</a:t>
            </a:r>
          </a:p>
          <a:p>
            <a:pPr lvl="1" fontAlgn="base"/>
            <a:r>
              <a:rPr lang="it-IT" sz="2200" dirty="0"/>
              <a:t>Integrazione con </a:t>
            </a:r>
            <a:r>
              <a:rPr lang="it-IT" sz="2200" b="1" dirty="0"/>
              <a:t>provider esterni </a:t>
            </a:r>
            <a:r>
              <a:rPr lang="it-IT" sz="2200" dirty="0"/>
              <a:t>(Google) per un accesso facilitato.</a:t>
            </a:r>
          </a:p>
          <a:p>
            <a:pPr lvl="1" fontAlgn="base"/>
            <a:r>
              <a:rPr lang="it-IT" sz="2200" dirty="0"/>
              <a:t>Integrazione dell'</a:t>
            </a:r>
            <a:r>
              <a:rPr lang="it-IT" sz="2200" b="1" dirty="0"/>
              <a:t>autenticazione biometrica</a:t>
            </a:r>
            <a:r>
              <a:rPr lang="it-IT" sz="2200" dirty="0"/>
              <a:t> (impronta digitale o tramite </a:t>
            </a:r>
            <a:r>
              <a:rPr lang="it-IT" sz="2200" dirty="0" err="1"/>
              <a:t>FaceID</a:t>
            </a:r>
            <a:r>
              <a:rPr lang="it-IT" sz="2200" dirty="0"/>
              <a:t>) per un accesso rapido e sicuro.</a:t>
            </a:r>
          </a:p>
          <a:p>
            <a:pPr fontAlgn="base"/>
            <a:r>
              <a:rPr lang="it-IT" sz="2400" b="1" dirty="0"/>
              <a:t>Gestione del Profilo Utente:</a:t>
            </a:r>
            <a:endParaRPr lang="it-IT" sz="2400" dirty="0"/>
          </a:p>
          <a:p>
            <a:pPr lvl="1" fontAlgn="base"/>
            <a:r>
              <a:rPr lang="it-IT" sz="2200" dirty="0"/>
              <a:t>Pagina dedicata al </a:t>
            </a:r>
            <a:r>
              <a:rPr lang="it-IT" sz="2200" b="1" dirty="0"/>
              <a:t>profilo dell'utente</a:t>
            </a:r>
            <a:r>
              <a:rPr lang="it-IT" sz="2200" dirty="0"/>
              <a:t> per la visualizzazione e la gestione delle informazioni personali.</a:t>
            </a:r>
          </a:p>
          <a:p>
            <a:pPr fontAlgn="base"/>
            <a:r>
              <a:rPr lang="it-IT" sz="2400" b="1" dirty="0"/>
              <a:t>Utilizzo della Fotocamera:</a:t>
            </a:r>
            <a:endParaRPr lang="it-IT" sz="2400" dirty="0"/>
          </a:p>
          <a:p>
            <a:pPr lvl="1" fontAlgn="base"/>
            <a:r>
              <a:rPr lang="it-IT" sz="2200" dirty="0"/>
              <a:t>Implementazione attraverso </a:t>
            </a:r>
            <a:r>
              <a:rPr lang="it-IT" sz="2200" b="1" dirty="0"/>
              <a:t>CameraX</a:t>
            </a:r>
            <a:r>
              <a:rPr lang="it-IT" sz="2200" dirty="0"/>
              <a:t> per funzionalità avanzate legate alla fotocamera. L'uso della fotocamera è configurabile e non obbligatorio per l'avvio dell'app.</a:t>
            </a:r>
          </a:p>
          <a:p>
            <a:pPr lvl="1" fontAlgn="base"/>
            <a:r>
              <a:rPr lang="it-IT" sz="2200" dirty="0"/>
              <a:t>L’utente può selezionare una foto presente nella memoria interna come foto profilo, oppure scattare una foto all’interno dell’app con CameraX; la foto verrà salvata nella memoria interna nella cartella DCIM</a:t>
            </a:r>
          </a:p>
        </p:txBody>
      </p:sp>
    </p:spTree>
    <p:extLst>
      <p:ext uri="{BB962C8B-B14F-4D97-AF65-F5344CB8AC3E}">
        <p14:creationId xmlns:p14="http://schemas.microsoft.com/office/powerpoint/2010/main" val="720729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D2AAE-069B-612C-2B5A-C5FBE7101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96446284-E848-78FA-E696-0E48F5E90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BD089D6-3040-6519-6FBD-BA15E8F18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7" y="766294"/>
            <a:ext cx="2686659" cy="5970353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49CBCACB-55F8-0D1A-CA4C-8ED14D33F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67" y="766295"/>
            <a:ext cx="2686659" cy="5970352"/>
          </a:xfrm>
          <a:prstGeom prst="rect">
            <a:avLst/>
          </a:prstGeom>
        </p:spPr>
      </p:pic>
      <p:pic>
        <p:nvPicPr>
          <p:cNvPr id="10" name="Immagine 9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C8ACA1D8-9458-6D41-BFD3-2D284AB09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97" y="766295"/>
            <a:ext cx="2686659" cy="59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70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1ADEC-33F2-BFE1-5550-BA318F00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693B75-44ED-DE73-8A76-8A1E85F3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451C1DED-F587-A290-A58B-271BECC6C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64" y="840604"/>
            <a:ext cx="2642402" cy="5872005"/>
          </a:xfrm>
          <a:prstGeom prst="rect">
            <a:avLst/>
          </a:prstGeom>
        </p:spPr>
      </p:pic>
      <p:pic>
        <p:nvPicPr>
          <p:cNvPr id="7" name="Immagine 6" descr="Immagine che contiene testo, calzature, schermata, scarpa&#10;&#10;Il contenuto generato dall'IA potrebbe non essere corretto.">
            <a:extLst>
              <a:ext uri="{FF2B5EF4-FFF2-40B4-BE49-F238E27FC236}">
                <a16:creationId xmlns:a16="http://schemas.microsoft.com/office/drawing/2014/main" id="{77E32F53-AB32-5FEF-67A4-1AC5BA9AC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43" y="846618"/>
            <a:ext cx="2641251" cy="5869447"/>
          </a:xfrm>
          <a:prstGeom prst="rect">
            <a:avLst/>
          </a:prstGeom>
        </p:spPr>
      </p:pic>
      <p:pic>
        <p:nvPicPr>
          <p:cNvPr id="10" name="Immagine 9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0AF8245-46B6-97C6-7C59-FD527B691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71" y="840604"/>
            <a:ext cx="2645514" cy="58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8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FDEA7-07AD-B401-C214-7FC98D970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53C12DD6-415C-A125-E0DA-D23A3EE73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07D0F2E9-DBA4-8C80-B4E8-75C1735C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8" y="844061"/>
            <a:ext cx="2648129" cy="588473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19451E9-D8F4-74B7-986D-093CCE9E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43" y="844061"/>
            <a:ext cx="2648129" cy="5884731"/>
          </a:xfrm>
          <a:prstGeom prst="rect">
            <a:avLst/>
          </a:prstGeom>
        </p:spPr>
      </p:pic>
      <p:pic>
        <p:nvPicPr>
          <p:cNvPr id="11" name="Immagine 10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2001A68A-0B67-C232-D8CD-83305C6B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58" y="844060"/>
            <a:ext cx="2648129" cy="58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0394-FD3E-9ADC-035F-42156E2E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AF414CDC-D646-5650-5F31-2758E379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6" name="Immagine 5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FC21DF5D-16D7-D1CD-2FE2-B06D5BBF5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56" y="844062"/>
            <a:ext cx="2648129" cy="5884731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5797E27-4CB6-2DCC-3EDD-383BCBAD2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17" y="844061"/>
            <a:ext cx="2648130" cy="588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8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89595-F3D7-16EF-5E76-5D51BEC2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2B5C4E55-1841-01BF-5D7B-874DF2829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5B6130F-BFE2-E04B-D80D-690F4EE38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16" y="844062"/>
            <a:ext cx="2648129" cy="5884732"/>
          </a:xfrm>
          <a:prstGeom prst="rect">
            <a:avLst/>
          </a:prstGeom>
        </p:spPr>
      </p:pic>
      <p:pic>
        <p:nvPicPr>
          <p:cNvPr id="3" name="Immagine 2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98734175-356E-0EB4-3D1C-30C296DA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56" y="844062"/>
            <a:ext cx="2648129" cy="58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9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26483-F137-AD0E-29F9-B1416918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9FF50AC-6D16-7AE3-5318-6547CDDA7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7" name="Immagine 6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352897AF-44CC-DFC5-9970-E99CB271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5" y="844058"/>
            <a:ext cx="2648130" cy="5884733"/>
          </a:xfrm>
          <a:prstGeom prst="rect">
            <a:avLst/>
          </a:prstGeom>
        </p:spPr>
      </p:pic>
      <p:pic>
        <p:nvPicPr>
          <p:cNvPr id="10" name="Immagine 9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B720BD50-A5C1-0766-452B-1D3B6F119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35" y="844058"/>
            <a:ext cx="2648130" cy="5884733"/>
          </a:xfrm>
          <a:prstGeom prst="rect">
            <a:avLst/>
          </a:prstGeom>
        </p:spPr>
      </p:pic>
      <p:pic>
        <p:nvPicPr>
          <p:cNvPr id="12" name="Immagine 11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75C1A75B-F9D0-7E2A-3D0F-910A2CA99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58" y="882001"/>
            <a:ext cx="2613981" cy="58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39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FFB06-B0B4-B4B6-B01C-2A4AE4A14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B4BAD5C-09E7-A85C-B4DF-941A18DC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D8FC03CE-FE88-76CA-5561-E8FECF2F6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03" y="844059"/>
            <a:ext cx="2648130" cy="5884732"/>
          </a:xfrm>
          <a:prstGeom prst="rect">
            <a:avLst/>
          </a:prstGeom>
        </p:spPr>
      </p:pic>
      <p:pic>
        <p:nvPicPr>
          <p:cNvPr id="6" name="Immagine 5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634AE526-99FA-1DD4-2468-1AD6E0F61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51" y="844059"/>
            <a:ext cx="2648129" cy="5884732"/>
          </a:xfrm>
          <a:prstGeom prst="rect">
            <a:avLst/>
          </a:prstGeom>
        </p:spPr>
      </p:pic>
      <p:pic>
        <p:nvPicPr>
          <p:cNvPr id="4" name="Immagine 3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E05B2DF-5796-7ABD-0392-B9990ADF9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55" y="844059"/>
            <a:ext cx="2648129" cy="58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2C3F-CA34-3375-B163-D2969CCB6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7579A21-9457-6258-A8E7-7DB380BC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58E2B94-3EF6-A953-B79E-79DE7EE1B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3" y="748184"/>
            <a:ext cx="2648129" cy="5884732"/>
          </a:xfrm>
          <a:prstGeom prst="rect">
            <a:avLst/>
          </a:prstGeom>
        </p:spPr>
      </p:pic>
      <p:pic>
        <p:nvPicPr>
          <p:cNvPr id="8" name="Immagine 7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0A4439B1-FC59-8858-E001-E7D2E9FCD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46" y="748183"/>
            <a:ext cx="2648130" cy="5884733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AFF14AB-E066-0CA9-A6AB-A9A05ABF7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8183"/>
            <a:ext cx="2648129" cy="5884734"/>
          </a:xfrm>
          <a:prstGeom prst="rect">
            <a:avLst/>
          </a:prstGeom>
        </p:spPr>
      </p:pic>
      <p:pic>
        <p:nvPicPr>
          <p:cNvPr id="3" name="Immagine 2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F3048C0D-23AE-249E-BF3D-56659FF12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666" y="748180"/>
            <a:ext cx="2648131" cy="58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76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DEE72-595B-2477-BF48-BAE84BC7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9840220F-B60B-07DF-716D-CF5A5DE9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6" name="Immagine 5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F506A959-D5CA-7E1F-1EDE-D1D8B8C1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61" y="748180"/>
            <a:ext cx="2648131" cy="5884736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1B527A2-21DA-86D5-E00B-B099B37BD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45" y="748180"/>
            <a:ext cx="2648131" cy="5884736"/>
          </a:xfrm>
          <a:prstGeom prst="rect">
            <a:avLst/>
          </a:prstGeom>
        </p:spPr>
      </p:pic>
      <p:pic>
        <p:nvPicPr>
          <p:cNvPr id="14" name="Immagine 13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51ED4E09-0580-B547-1F9B-BB9512B62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29" y="748180"/>
            <a:ext cx="2648131" cy="5884736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5FD454B-8214-B58F-8D5A-E00C5A2B2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" y="748178"/>
            <a:ext cx="2648132" cy="58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13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A129E-8049-00BF-2AD9-2D5BD34E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FFD19CC-3F05-981D-55A2-44E95788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4" name="Immagine 3" descr="Immagine che contiene testo, schermata, Carattere, Cellulare&#10;&#10;Il contenuto generato dall'IA potrebbe non essere corretto.">
            <a:extLst>
              <a:ext uri="{FF2B5EF4-FFF2-40B4-BE49-F238E27FC236}">
                <a16:creationId xmlns:a16="http://schemas.microsoft.com/office/drawing/2014/main" id="{A7C927CE-B403-B626-8E28-04944AC75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0" y="748176"/>
            <a:ext cx="2648132" cy="5884738"/>
          </a:xfrm>
          <a:prstGeom prst="rect">
            <a:avLst/>
          </a:prstGeom>
        </p:spPr>
      </p:pic>
      <p:pic>
        <p:nvPicPr>
          <p:cNvPr id="7" name="Immagine 6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FBBACF4D-0781-1C87-B383-BD811E354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33" y="748174"/>
            <a:ext cx="2648133" cy="5884740"/>
          </a:xfrm>
          <a:prstGeom prst="rect">
            <a:avLst/>
          </a:prstGeom>
        </p:spPr>
      </p:pic>
      <p:pic>
        <p:nvPicPr>
          <p:cNvPr id="11" name="Immagine 10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70FEDBCE-6DB8-6879-FF68-D2F158B85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937" y="748174"/>
            <a:ext cx="2648133" cy="58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5F78-078D-25B8-C16E-C1D83437A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5D5E0-F448-26BA-1152-0CC3B2EF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A0BCEC-DA1C-8CD0-3F18-11656B3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 fontScale="92500"/>
          </a:bodyPr>
          <a:lstStyle/>
          <a:p>
            <a:pPr fontAlgn="base"/>
            <a:r>
              <a:rPr lang="it-IT" sz="2600" b="1" dirty="0"/>
              <a:t>Persistenza Dati:</a:t>
            </a:r>
            <a:endParaRPr lang="it-IT" sz="2600" dirty="0"/>
          </a:p>
          <a:p>
            <a:pPr lvl="1" fontAlgn="base"/>
            <a:r>
              <a:rPr lang="it-IT" b="1" dirty="0"/>
              <a:t>Database (Room):</a:t>
            </a:r>
            <a:r>
              <a:rPr lang="it-IT" dirty="0"/>
              <a:t> Persistenza strutturata dei dati tramite il database locale con </a:t>
            </a:r>
            <a:r>
              <a:rPr lang="it-IT" b="1" dirty="0"/>
              <a:t>Room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Coppie Chiave-Valore (</a:t>
            </a:r>
            <a:r>
              <a:rPr lang="it-IT" b="1" dirty="0" err="1"/>
              <a:t>DataStore</a:t>
            </a:r>
            <a:r>
              <a:rPr lang="it-IT" b="1" dirty="0"/>
              <a:t>):</a:t>
            </a:r>
            <a:r>
              <a:rPr lang="it-IT" dirty="0"/>
              <a:t> Memorizzazione di preferenze e impostazioni dell'app tramite </a:t>
            </a:r>
            <a:r>
              <a:rPr lang="it-IT" b="1" dirty="0" err="1"/>
              <a:t>DataStore</a:t>
            </a:r>
            <a:r>
              <a:rPr lang="it-IT" b="1" dirty="0"/>
              <a:t> </a:t>
            </a:r>
            <a:r>
              <a:rPr lang="it-IT" b="1" dirty="0" err="1"/>
              <a:t>Preferences</a:t>
            </a:r>
            <a:r>
              <a:rPr lang="it-IT" dirty="0"/>
              <a:t>.</a:t>
            </a:r>
          </a:p>
          <a:p>
            <a:pPr fontAlgn="base"/>
            <a:r>
              <a:rPr lang="it-IT" sz="2600" b="1" dirty="0"/>
              <a:t>Visualizzazione e Dettaglio degli Item:</a:t>
            </a:r>
            <a:endParaRPr lang="it-IT" sz="2600" dirty="0"/>
          </a:p>
          <a:p>
            <a:pPr lvl="1" fontAlgn="base"/>
            <a:r>
              <a:rPr lang="it-IT" b="1" dirty="0"/>
              <a:t>Lista di Item:</a:t>
            </a:r>
            <a:r>
              <a:rPr lang="it-IT" dirty="0"/>
              <a:t> Pagina dedicata alla visualizzazione di </a:t>
            </a:r>
            <a:r>
              <a:rPr lang="it-IT" b="1" dirty="0"/>
              <a:t>liste di prodotti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Dettaglio Item Singolo:</a:t>
            </a:r>
            <a:r>
              <a:rPr lang="it-IT" dirty="0"/>
              <a:t> Pagina specifica per visualizzare i dettagli di un singolo prodotto</a:t>
            </a:r>
            <a:endParaRPr lang="it-IT" b="1" dirty="0"/>
          </a:p>
          <a:p>
            <a:pPr fontAlgn="base"/>
            <a:r>
              <a:rPr lang="it-IT" sz="2600" b="1" dirty="0"/>
              <a:t>Funzionalità di Ricerca/Filtri:</a:t>
            </a:r>
            <a:r>
              <a:rPr lang="it-IT" sz="2600" dirty="0"/>
              <a:t> </a:t>
            </a:r>
          </a:p>
          <a:p>
            <a:pPr lvl="1" fontAlgn="base"/>
            <a:r>
              <a:rPr lang="it-IT" dirty="0"/>
              <a:t>Include meccanismi per </a:t>
            </a:r>
            <a:r>
              <a:rPr lang="it-IT" b="1" dirty="0"/>
              <a:t>cercare e filtrare</a:t>
            </a:r>
            <a:r>
              <a:rPr lang="it-IT" dirty="0"/>
              <a:t> gli item nella lista.</a:t>
            </a:r>
          </a:p>
          <a:p>
            <a:pPr fontAlgn="base"/>
            <a:r>
              <a:rPr lang="it-IT" sz="2600" b="1" dirty="0"/>
              <a:t>Gestione Preferiti/Wishlist:</a:t>
            </a:r>
            <a:endParaRPr lang="it-IT" sz="2600" dirty="0"/>
          </a:p>
          <a:p>
            <a:pPr lvl="1" fontAlgn="base"/>
            <a:r>
              <a:rPr lang="it-IT" dirty="0"/>
              <a:t>Possibilità di </a:t>
            </a:r>
            <a:r>
              <a:rPr lang="it-IT" b="1" dirty="0"/>
              <a:t>aggiungere item ai preferiti</a:t>
            </a:r>
            <a:r>
              <a:rPr lang="it-IT" dirty="0"/>
              <a:t> e di visualizzarli in una </a:t>
            </a:r>
            <a:r>
              <a:rPr lang="it-IT" b="1" dirty="0"/>
              <a:t>Wishlist</a:t>
            </a:r>
            <a:r>
              <a:rPr lang="it-IT" dirty="0"/>
              <a:t>.</a:t>
            </a:r>
          </a:p>
          <a:p>
            <a:pPr fontAlgn="base"/>
            <a:r>
              <a:rPr lang="it-IT" sz="2600" b="1" dirty="0"/>
              <a:t>Impostazioni e Tema:</a:t>
            </a:r>
            <a:endParaRPr lang="it-IT" sz="2600" dirty="0"/>
          </a:p>
          <a:p>
            <a:pPr lvl="1" fontAlgn="base"/>
            <a:r>
              <a:rPr lang="it-IT" dirty="0"/>
              <a:t>Sezione </a:t>
            </a:r>
            <a:r>
              <a:rPr lang="it-IT" b="1" dirty="0"/>
              <a:t>Impostazioni</a:t>
            </a:r>
            <a:r>
              <a:rPr lang="it-IT" dirty="0"/>
              <a:t> con un'opzione per gestire il </a:t>
            </a:r>
            <a:r>
              <a:rPr lang="it-IT" b="1" dirty="0"/>
              <a:t>tema dell'applicazione</a:t>
            </a:r>
            <a:r>
              <a:rPr lang="it-IT" dirty="0"/>
              <a:t> (chiaro/scuro/automatico), persistente con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236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5832-88D2-755F-BD62-FD3C6A88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AAB46C5-8DEF-73A6-9FD6-BEC40632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  <p:pic>
        <p:nvPicPr>
          <p:cNvPr id="6" name="Immagine 5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41E17E55-048C-1427-D75F-F853096A1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3" y="748173"/>
            <a:ext cx="2648133" cy="5884740"/>
          </a:xfrm>
          <a:prstGeom prst="rect">
            <a:avLst/>
          </a:prstGeom>
        </p:spPr>
      </p:pic>
      <p:pic>
        <p:nvPicPr>
          <p:cNvPr id="13" name="Immagine 12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607F8E7-BBFB-C84A-A383-8535B793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94" y="748173"/>
            <a:ext cx="2648133" cy="5884741"/>
          </a:xfrm>
          <a:prstGeom prst="rect">
            <a:avLst/>
          </a:prstGeom>
        </p:spPr>
      </p:pic>
      <p:pic>
        <p:nvPicPr>
          <p:cNvPr id="3" name="Immagine 2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D1AEA003-886C-6EFB-56DA-0D189DFCE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33" y="748171"/>
            <a:ext cx="2648134" cy="58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9A76-F12E-830B-414E-36B69810A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69EEF-FCE0-20E7-A036-59618DB3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521269-8825-9A40-BF97-CF36DBE0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it-IT" b="1" dirty="0"/>
              <a:t>Mappe:</a:t>
            </a:r>
            <a:endParaRPr lang="it-IT" dirty="0"/>
          </a:p>
          <a:p>
            <a:pPr lvl="1" fontAlgn="base"/>
            <a:r>
              <a:rPr lang="it-IT" sz="2200" dirty="0"/>
              <a:t>Integrazione di </a:t>
            </a:r>
            <a:r>
              <a:rPr lang="it-IT" sz="2200" b="1" dirty="0"/>
              <a:t>mappe</a:t>
            </a:r>
            <a:r>
              <a:rPr lang="it-IT" sz="2200" dirty="0"/>
              <a:t> tramite </a:t>
            </a:r>
            <a:r>
              <a:rPr lang="it-IT" sz="2200" b="1" dirty="0" err="1"/>
              <a:t>OpenStreetMap</a:t>
            </a:r>
            <a:r>
              <a:rPr lang="it-IT" sz="2200" dirty="0"/>
              <a:t> per il Tracking dell’ordine. </a:t>
            </a:r>
          </a:p>
          <a:p>
            <a:pPr fontAlgn="base"/>
            <a:r>
              <a:rPr lang="it-IT" b="1" dirty="0"/>
              <a:t>Gamification:</a:t>
            </a:r>
            <a:endParaRPr lang="it-IT" dirty="0"/>
          </a:p>
          <a:p>
            <a:pPr lvl="1"/>
            <a:r>
              <a:rPr lang="it-IT" sz="2200" dirty="0"/>
              <a:t>Implementazione di meccanismi di </a:t>
            </a:r>
            <a:r>
              <a:rPr lang="it-IT" sz="2200" b="1" dirty="0"/>
              <a:t>gamification</a:t>
            </a:r>
            <a:r>
              <a:rPr lang="it-IT" sz="2200" dirty="0"/>
              <a:t> tramite badge/achievement.</a:t>
            </a:r>
          </a:p>
          <a:p>
            <a:pPr fontAlgn="base"/>
            <a:r>
              <a:rPr lang="it-IT" b="1" dirty="0"/>
              <a:t>App multilingua</a:t>
            </a:r>
            <a:r>
              <a:rPr lang="it-IT" dirty="0"/>
              <a:t>: </a:t>
            </a:r>
          </a:p>
          <a:p>
            <a:pPr lvl="1" fontAlgn="base"/>
            <a:r>
              <a:rPr lang="it-IT" dirty="0"/>
              <a:t>inglese è la lingua di default, sono disponibili le traduzioni in italiano e spagnolo.</a:t>
            </a:r>
            <a:endParaRPr lang="it-IT" b="1" dirty="0"/>
          </a:p>
          <a:p>
            <a:pPr fontAlgn="base"/>
            <a:r>
              <a:rPr lang="it-IT" b="1" dirty="0"/>
              <a:t>Richieste HTTP ad API Esterne:</a:t>
            </a:r>
            <a:r>
              <a:rPr lang="it-IT" dirty="0"/>
              <a:t> </a:t>
            </a:r>
          </a:p>
          <a:p>
            <a:pPr lvl="1" fontAlgn="base"/>
            <a:r>
              <a:rPr lang="it-IT" dirty="0"/>
              <a:t>Esecuzione di </a:t>
            </a:r>
            <a:r>
              <a:rPr lang="it-IT" b="1" dirty="0"/>
              <a:t>richieste HTTP ad API esterne</a:t>
            </a:r>
            <a:r>
              <a:rPr lang="it-IT" dirty="0"/>
              <a:t> per, ad esempio, recuperare i prodotti dal Database Remoto.</a:t>
            </a:r>
          </a:p>
          <a:p>
            <a:pPr fontAlgn="base"/>
            <a:r>
              <a:rPr lang="it-IT" b="1" dirty="0"/>
              <a:t>Lettura e Scrittura Dati su Storage:</a:t>
            </a:r>
            <a:endParaRPr lang="it-IT" dirty="0"/>
          </a:p>
          <a:p>
            <a:pPr lvl="1" fontAlgn="base"/>
            <a:r>
              <a:rPr lang="it-IT" dirty="0"/>
              <a:t>Gestione della </a:t>
            </a:r>
            <a:r>
              <a:rPr lang="it-IT" b="1" dirty="0"/>
              <a:t>lettura e scrittura di dati</a:t>
            </a:r>
            <a:r>
              <a:rPr lang="it-IT" dirty="0"/>
              <a:t> su storage, implicitamente coperta dalle funzionalità di persistenza con Room e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Notifiche:</a:t>
            </a:r>
            <a:endParaRPr lang="it-IT" dirty="0"/>
          </a:p>
          <a:p>
            <a:pPr lvl="1"/>
            <a:r>
              <a:rPr lang="it-IT" dirty="0"/>
              <a:t>Implementazione di un sistema di </a:t>
            </a:r>
            <a:r>
              <a:rPr lang="it-IT" b="1" dirty="0"/>
              <a:t>notifiche </a:t>
            </a:r>
            <a:r>
              <a:rPr lang="it-IT" b="1" dirty="0" err="1"/>
              <a:t>push</a:t>
            </a:r>
            <a:r>
              <a:rPr lang="it-IT" dirty="0"/>
              <a:t> per informare gli utenti su eventi importanti, con relativo permesso.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68897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62631-0745-0F31-E5A7-61B844A5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4861A-C3BA-B565-E082-0AC9FB8B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22C96B-6DFD-B887-55A9-6BCFCE921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/>
          </a:bodyPr>
          <a:lstStyle/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Compose</a:t>
            </a:r>
            <a:r>
              <a:rPr lang="it-IT" sz="2600" dirty="0"/>
              <a:t>: Framework UI dichiarativo per la costruzione dell'interfaccia utente nativa Android in </a:t>
            </a:r>
            <a:r>
              <a:rPr lang="it-IT" sz="2600" dirty="0" err="1"/>
              <a:t>Kotlin</a:t>
            </a:r>
            <a:r>
              <a:rPr lang="it-IT" sz="2600" dirty="0"/>
              <a:t>.</a:t>
            </a:r>
          </a:p>
          <a:p>
            <a:pPr fontAlgn="base"/>
            <a:r>
              <a:rPr lang="it-IT" sz="2600" b="1" dirty="0" err="1"/>
              <a:t>Material</a:t>
            </a:r>
            <a:r>
              <a:rPr lang="it-IT" sz="2600" b="1" dirty="0"/>
              <a:t> Design 3</a:t>
            </a:r>
            <a:r>
              <a:rPr lang="it-IT" sz="2600" dirty="0"/>
              <a:t>: Implementazione dei componenti e temi più recenti di </a:t>
            </a:r>
            <a:r>
              <a:rPr lang="it-IT" sz="2600" dirty="0" err="1"/>
              <a:t>Material</a:t>
            </a:r>
            <a:r>
              <a:rPr lang="it-IT" sz="2600" dirty="0"/>
              <a:t> Design per un'esperienza utente moderna e coerente.</a:t>
            </a:r>
          </a:p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</a:t>
            </a:r>
            <a:r>
              <a:rPr lang="it-IT" sz="2600" b="1" dirty="0" err="1"/>
              <a:t>Navigation</a:t>
            </a:r>
            <a:r>
              <a:rPr lang="it-IT" sz="2600" b="1" dirty="0"/>
              <a:t> Compose</a:t>
            </a:r>
            <a:r>
              <a:rPr lang="it-IT" sz="2600" dirty="0"/>
              <a:t>: Gestione della navigazione tra le schermate dell'applicazione.</a:t>
            </a:r>
          </a:p>
          <a:p>
            <a:r>
              <a:rPr lang="it-IT" sz="2600" b="1" dirty="0" err="1"/>
              <a:t>Kotlin</a:t>
            </a:r>
            <a:r>
              <a:rPr lang="it-IT" sz="2600" b="1" dirty="0"/>
              <a:t> Coroutines</a:t>
            </a:r>
            <a:r>
              <a:rPr lang="it-IT" sz="2600" dirty="0"/>
              <a:t>: Per la gestione delle operazioni asincrone e concorrenti, migliorando la reattività dell'app.</a:t>
            </a:r>
          </a:p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Room</a:t>
            </a:r>
            <a:r>
              <a:rPr lang="it-IT" sz="2600" dirty="0"/>
              <a:t>: Livello di astrazione sul database </a:t>
            </a:r>
            <a:r>
              <a:rPr lang="it-IT" sz="2600" dirty="0" err="1"/>
              <a:t>SQLite</a:t>
            </a:r>
            <a:r>
              <a:rPr lang="it-IT" sz="2600" dirty="0"/>
              <a:t> per una gestione efficiente e sicura dei dati locali.</a:t>
            </a:r>
          </a:p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</a:t>
            </a:r>
            <a:r>
              <a:rPr lang="it-IT" sz="2600" b="1" dirty="0" err="1"/>
              <a:t>DataStore</a:t>
            </a:r>
            <a:r>
              <a:rPr lang="it-IT" sz="2600" dirty="0"/>
              <a:t>: Soluzione moderna per la persistenza di dati chiave-valore e tipi di dati complessi, sostituendo </a:t>
            </a:r>
            <a:r>
              <a:rPr lang="it-IT" sz="2600" dirty="0" err="1"/>
              <a:t>SharedPreferences</a:t>
            </a:r>
            <a:r>
              <a:rPr lang="it-IT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46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0EA1-A1C6-F706-2C51-A0DF9046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88D1A-F2D4-1F44-D22C-B8CFDF51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0FB7D6-AC75-A651-2DCD-BBE1586E4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Autofit/>
          </a:bodyPr>
          <a:lstStyle/>
          <a:p>
            <a:r>
              <a:rPr lang="it-IT" sz="2600" b="1" dirty="0" err="1"/>
              <a:t>Koin</a:t>
            </a:r>
            <a:r>
              <a:rPr lang="it-IT" sz="2600" dirty="0"/>
              <a:t>: Framework per </a:t>
            </a:r>
            <a:r>
              <a:rPr lang="it-IT" sz="2600" dirty="0" err="1"/>
              <a:t>Dependency</a:t>
            </a:r>
            <a:r>
              <a:rPr lang="it-IT" sz="2600" dirty="0"/>
              <a:t> Injection, che facilita la modularità e la testabilità del codice.</a:t>
            </a:r>
          </a:p>
          <a:p>
            <a:r>
              <a:rPr lang="it-IT" sz="2600" b="1" dirty="0"/>
              <a:t>CameraX</a:t>
            </a:r>
            <a:r>
              <a:rPr lang="it-IT" sz="2600" dirty="0"/>
              <a:t>: Libreria </a:t>
            </a:r>
            <a:r>
              <a:rPr lang="it-IT" sz="2600" dirty="0" err="1"/>
              <a:t>Jetpack</a:t>
            </a:r>
            <a:r>
              <a:rPr lang="it-IT" sz="2600" dirty="0"/>
              <a:t> per semplificare lo sviluppo di app che interagiscono con la fotocamera del dispositivo.</a:t>
            </a:r>
          </a:p>
          <a:p>
            <a:pPr fontAlgn="base"/>
            <a:r>
              <a:rPr lang="it-IT" sz="2600" b="1" dirty="0" err="1"/>
              <a:t>Ktor</a:t>
            </a:r>
            <a:r>
              <a:rPr lang="it-IT" sz="2600" b="1" dirty="0"/>
              <a:t> Client</a:t>
            </a:r>
            <a:r>
              <a:rPr lang="it-IT" sz="2600" dirty="0"/>
              <a:t>: Client HTTP multi-piattaforma per la gestione delle richieste di rete verso API esterne.</a:t>
            </a:r>
          </a:p>
          <a:p>
            <a:pPr fontAlgn="base"/>
            <a:r>
              <a:rPr lang="it-IT" sz="2600" b="1" dirty="0" err="1"/>
              <a:t>Kotlinx</a:t>
            </a:r>
            <a:r>
              <a:rPr lang="it-IT" sz="2600" b="1" dirty="0"/>
              <a:t> </a:t>
            </a:r>
            <a:r>
              <a:rPr lang="it-IT" sz="2600" b="1" dirty="0" err="1"/>
              <a:t>Serialization</a:t>
            </a:r>
            <a:r>
              <a:rPr lang="it-IT" sz="2600" dirty="0"/>
              <a:t>: Libreria per la serializzazione/</a:t>
            </a:r>
            <a:r>
              <a:rPr lang="it-IT" sz="2600" dirty="0" err="1"/>
              <a:t>deserializzazione</a:t>
            </a:r>
            <a:r>
              <a:rPr lang="it-IT" sz="2600" dirty="0"/>
              <a:t> di oggetti </a:t>
            </a:r>
            <a:r>
              <a:rPr lang="it-IT" sz="2600" dirty="0" err="1"/>
              <a:t>Kotlin</a:t>
            </a:r>
            <a:r>
              <a:rPr lang="it-IT" sz="2600" dirty="0"/>
              <a:t> in formati come JSON.</a:t>
            </a:r>
          </a:p>
          <a:p>
            <a:pPr fontAlgn="base"/>
            <a:r>
              <a:rPr lang="it-IT" sz="2600" b="1" dirty="0" err="1"/>
              <a:t>OSMdroid</a:t>
            </a:r>
            <a:r>
              <a:rPr lang="it-IT" sz="2600" dirty="0"/>
              <a:t>: Libreria per l'integrazione e la visualizzazione di mappe basate su Open Street </a:t>
            </a:r>
            <a:r>
              <a:rPr lang="it-IT" sz="2600" dirty="0" err="1"/>
              <a:t>Map</a:t>
            </a:r>
            <a:r>
              <a:rPr lang="it-IT" sz="2600" dirty="0"/>
              <a:t>.</a:t>
            </a:r>
          </a:p>
          <a:p>
            <a:r>
              <a:rPr lang="it-IT" sz="2600" b="1" dirty="0"/>
              <a:t>Coil</a:t>
            </a:r>
            <a:r>
              <a:rPr lang="it-IT" sz="2600" dirty="0"/>
              <a:t>: Libreria di caricamento immagini efficiente e leggera, ottimizzata per </a:t>
            </a:r>
            <a:r>
              <a:rPr lang="it-IT" sz="2600" dirty="0" err="1"/>
              <a:t>Jetpack</a:t>
            </a:r>
            <a:r>
              <a:rPr lang="it-IT" sz="2600" dirty="0"/>
              <a:t> Compose.</a:t>
            </a:r>
          </a:p>
        </p:txBody>
      </p:sp>
    </p:spTree>
    <p:extLst>
      <p:ext uri="{BB962C8B-B14F-4D97-AF65-F5344CB8AC3E}">
        <p14:creationId xmlns:p14="http://schemas.microsoft.com/office/powerpoint/2010/main" val="224867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D21BB-1E95-4F8A-0904-122FC34A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29CC8-1376-34A5-C474-21B20596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186D82-C03B-4B88-DF54-DD3150A5C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/>
          </a:bodyPr>
          <a:lstStyle/>
          <a:p>
            <a:pPr fontAlgn="base"/>
            <a:r>
              <a:rPr lang="it-IT" sz="2400" b="1" dirty="0" err="1"/>
              <a:t>Firebase</a:t>
            </a:r>
            <a:r>
              <a:rPr lang="it-IT" sz="2400" b="1" dirty="0"/>
              <a:t> Authentication</a:t>
            </a:r>
            <a:r>
              <a:rPr lang="it-IT" sz="2400" dirty="0"/>
              <a:t>: Servizio </a:t>
            </a:r>
            <a:r>
              <a:rPr lang="it-IT" sz="2400" dirty="0" err="1"/>
              <a:t>backend</a:t>
            </a:r>
            <a:r>
              <a:rPr lang="it-IT" sz="2400" dirty="0"/>
              <a:t> per login e registrazione tramite account Google</a:t>
            </a:r>
          </a:p>
          <a:p>
            <a:pPr fontAlgn="base"/>
            <a:r>
              <a:rPr lang="it-IT" sz="2400" b="1" dirty="0"/>
              <a:t>Android </a:t>
            </a:r>
            <a:r>
              <a:rPr lang="it-IT" sz="2400" b="1" dirty="0" err="1"/>
              <a:t>Credential</a:t>
            </a:r>
            <a:r>
              <a:rPr lang="it-IT" sz="2400" b="1" dirty="0"/>
              <a:t> Manager (con Google Play Services </a:t>
            </a:r>
            <a:r>
              <a:rPr lang="it-IT" sz="2400" b="1" dirty="0" err="1"/>
              <a:t>Auth</a:t>
            </a:r>
            <a:r>
              <a:rPr lang="it-IT" sz="2400" b="1" dirty="0"/>
              <a:t>)</a:t>
            </a:r>
            <a:r>
              <a:rPr lang="it-IT" sz="2400" dirty="0"/>
              <a:t>: API per una gestione unificata e sicura delle credenziali utente, necessario per permettere </a:t>
            </a:r>
            <a:br>
              <a:rPr lang="it-IT" sz="2400" dirty="0"/>
            </a:br>
            <a:r>
              <a:rPr lang="it-IT" sz="2400" dirty="0"/>
              <a:t>il login tramite Google.</a:t>
            </a:r>
          </a:p>
          <a:p>
            <a:r>
              <a:rPr lang="it-IT" sz="2400" b="1" dirty="0" err="1"/>
              <a:t>Jetpack</a:t>
            </a:r>
            <a:r>
              <a:rPr lang="it-IT" sz="2400" b="1" dirty="0"/>
              <a:t> </a:t>
            </a:r>
            <a:r>
              <a:rPr lang="it-IT" sz="2400" b="1" dirty="0" err="1"/>
              <a:t>Biometric</a:t>
            </a:r>
            <a:r>
              <a:rPr lang="it-IT" sz="2400" dirty="0"/>
              <a:t>: Integrazione dell'autenticazione biometrica (impronta digitale o riconoscimento facciale) per un accesso sicuro all'app.</a:t>
            </a:r>
            <a:endParaRPr lang="it-IT" sz="3600" dirty="0"/>
          </a:p>
          <a:p>
            <a:pPr algn="just" fontAlgn="base"/>
            <a:r>
              <a:rPr lang="it-IT" sz="2400" b="1" dirty="0"/>
              <a:t>Risorse dell’app nella cartella </a:t>
            </a:r>
            <a:r>
              <a:rPr lang="it-IT" sz="2400" b="1" dirty="0" err="1"/>
              <a:t>src</a:t>
            </a:r>
            <a:r>
              <a:rPr lang="it-IT" sz="2400" b="1" dirty="0"/>
              <a:t>/</a:t>
            </a:r>
            <a:r>
              <a:rPr lang="it-IT" sz="2400" b="1" dirty="0" err="1"/>
              <a:t>main</a:t>
            </a:r>
            <a:r>
              <a:rPr lang="it-IT" sz="2400" b="1" dirty="0"/>
              <a:t>/res/:</a:t>
            </a:r>
          </a:p>
          <a:p>
            <a:pPr lvl="1" algn="just" fontAlgn="base"/>
            <a:r>
              <a:rPr lang="it-IT" sz="2200" b="1" dirty="0" err="1"/>
              <a:t>drawable</a:t>
            </a:r>
            <a:r>
              <a:rPr lang="it-IT" sz="2200" b="1" dirty="0"/>
              <a:t>: </a:t>
            </a:r>
            <a:r>
              <a:rPr lang="it-IT" sz="2200" dirty="0"/>
              <a:t>immagini in formato xml e png</a:t>
            </a:r>
          </a:p>
          <a:p>
            <a:pPr lvl="1" algn="just" fontAlgn="base"/>
            <a:r>
              <a:rPr lang="it-IT" sz="2200" b="1" dirty="0" err="1"/>
              <a:t>values</a:t>
            </a:r>
            <a:r>
              <a:rPr lang="it-IT" sz="2200" b="1" dirty="0"/>
              <a:t>: </a:t>
            </a:r>
            <a:r>
              <a:rPr lang="it-IT" sz="2200" dirty="0"/>
              <a:t>traduzioni in inglese, italiano e spagnolo</a:t>
            </a:r>
          </a:p>
        </p:txBody>
      </p:sp>
    </p:spTree>
    <p:extLst>
      <p:ext uri="{BB962C8B-B14F-4D97-AF65-F5344CB8AC3E}">
        <p14:creationId xmlns:p14="http://schemas.microsoft.com/office/powerpoint/2010/main" val="402015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DEE3-FF50-CC8B-71D3-9BFA8CC8F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03EA12-0EB5-79D8-78A4-AED5DAA9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DFCD7978-955E-0A12-5108-23F34D63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949778C6-41C5-EB6C-194C-BDDC968F0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F516548-EDDF-8FD5-587B-3604996FE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9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951</Words>
  <Application>Microsoft Office PowerPoint</Application>
  <PresentationFormat>Widescreen</PresentationFormat>
  <Paragraphs>110</Paragraphs>
  <Slides>40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4" baseType="lpstr">
      <vt:lpstr>Aptos</vt:lpstr>
      <vt:lpstr>Aptos Display</vt:lpstr>
      <vt:lpstr>Arial</vt:lpstr>
      <vt:lpstr>Tema di Office</vt:lpstr>
      <vt:lpstr>Presentazione standard di PowerPoint</vt:lpstr>
      <vt:lpstr>Scopo dell’app</vt:lpstr>
      <vt:lpstr>Funzionalità</vt:lpstr>
      <vt:lpstr>Funzionalità</vt:lpstr>
      <vt:lpstr>Funzionalità</vt:lpstr>
      <vt:lpstr>Tecnologie Utilizzate</vt:lpstr>
      <vt:lpstr>Tecnologie Utilizzate</vt:lpstr>
      <vt:lpstr>Tecnologie Utilizzate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  <vt:lpstr>Screenshot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Giacomo Pierbattista - giacomo.pierbattista@studio.unibo.it</dc:creator>
  <cp:lastModifiedBy>Giacomo Pierbattista - giacomo.pierbattista@studio.unibo.it</cp:lastModifiedBy>
  <cp:revision>47</cp:revision>
  <dcterms:created xsi:type="dcterms:W3CDTF">2025-06-22T15:52:37Z</dcterms:created>
  <dcterms:modified xsi:type="dcterms:W3CDTF">2025-06-23T11:22:55Z</dcterms:modified>
</cp:coreProperties>
</file>